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295" r:id="rId3"/>
    <p:sldId id="291" r:id="rId4"/>
    <p:sldId id="294" r:id="rId5"/>
    <p:sldId id="289" r:id="rId6"/>
    <p:sldId id="290" r:id="rId7"/>
    <p:sldId id="292" r:id="rId8"/>
    <p:sldId id="293" r:id="rId9"/>
    <p:sldId id="287" r:id="rId10"/>
    <p:sldId id="286" r:id="rId11"/>
    <p:sldId id="257" r:id="rId12"/>
    <p:sldId id="296" r:id="rId13"/>
    <p:sldId id="258" r:id="rId14"/>
    <p:sldId id="261" r:id="rId15"/>
    <p:sldId id="276" r:id="rId16"/>
    <p:sldId id="260" r:id="rId17"/>
    <p:sldId id="277" r:id="rId18"/>
    <p:sldId id="264" r:id="rId19"/>
    <p:sldId id="265" r:id="rId20"/>
    <p:sldId id="262" r:id="rId21"/>
    <p:sldId id="278" r:id="rId22"/>
    <p:sldId id="263" r:id="rId23"/>
    <p:sldId id="279" r:id="rId24"/>
    <p:sldId id="267" r:id="rId25"/>
    <p:sldId id="268" r:id="rId26"/>
    <p:sldId id="280" r:id="rId27"/>
    <p:sldId id="269" r:id="rId28"/>
    <p:sldId id="266" r:id="rId29"/>
    <p:sldId id="282" r:id="rId30"/>
    <p:sldId id="273" r:id="rId31"/>
    <p:sldId id="274" r:id="rId32"/>
    <p:sldId id="271" r:id="rId33"/>
    <p:sldId id="283" r:id="rId34"/>
    <p:sldId id="272" r:id="rId35"/>
    <p:sldId id="284" r:id="rId36"/>
    <p:sldId id="285" r:id="rId37"/>
    <p:sldId id="288" r:id="rId38"/>
    <p:sldId id="259" r:id="rId39"/>
    <p:sldId id="275" r:id="rId40"/>
    <p:sldId id="270" r:id="rId41"/>
    <p:sldId id="281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15" autoAdjust="0"/>
    <p:restoredTop sz="94660"/>
  </p:normalViewPr>
  <p:slideViewPr>
    <p:cSldViewPr>
      <p:cViewPr varScale="1">
        <p:scale>
          <a:sx n="87" d="100"/>
          <a:sy n="87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CB69524-D010-463C-819B-FA3D60D812A1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D2B1BF6-EB5E-4F86-BC4A-B2B829628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57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A68262-96A5-4815-94A0-42FE47AC6985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BC5830-DC47-47FE-8382-36CCD68E9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81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CE4A78-8245-4AFF-AE2E-1E500F17C86D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8C67A-62ED-49BB-AF3D-9DEBD507A557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A3D7F-D383-4B53-A49E-372AB4BBE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832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E74A5-9165-499A-89FD-49BBD338FDB7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83980-36BD-4EB6-96D2-A9A977BFC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3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A636-6504-41AB-893E-B8917711FC62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14821-4B95-4D81-9248-CBA7D04F5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DC794-E283-45E0-AEDE-CFA8C9523E53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C2E95-4F18-4858-9974-EE89C1AD6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9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91D9F-1869-42DB-A548-0FD9BAEBE6FE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1A25C-CE43-4BC5-8E0E-19EC6F9CD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27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0C20-0C28-4A63-AFD4-CD9148D2C698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56274-344F-42E2-B0E2-E804BE360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3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171F7-A58C-4B3D-AA25-AFD2C2CE12B7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DE2A8-46F7-4AAB-978D-435C43E90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0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68851-4C92-41B9-B147-E4EFBC9B1DE6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8A37A-FD6C-4F08-9876-3E093D91D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5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70D9E-183C-4FC4-ADC3-357DAA1B8EE6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F9292-53C3-4CE7-808E-0BBB07ABF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16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0BB4C-F77C-4AA6-957F-9D1275FABAE2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A81E1-186C-4E48-ADCB-6889709D1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0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485AC-9B03-4171-A625-666E55446388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26744-1609-40DE-B258-5305F455F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7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16B174-4298-4FFE-8814-7E6322586054}" type="datetimeFigureOut">
              <a:rPr lang="en-US"/>
              <a:pPr>
                <a:defRPr/>
              </a:pPr>
              <a:t>1/17/14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BFE6E1-E538-4D73-85FC-BCBF16D38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18" r:id="rId4"/>
    <p:sldLayoutId id="2147483724" r:id="rId5"/>
    <p:sldLayoutId id="2147483719" r:id="rId6"/>
    <p:sldLayoutId id="2147483725" r:id="rId7"/>
    <p:sldLayoutId id="2147483726" r:id="rId8"/>
    <p:sldLayoutId id="2147483727" r:id="rId9"/>
    <p:sldLayoutId id="2147483720" r:id="rId10"/>
    <p:sldLayoutId id="21474837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90600"/>
            <a:ext cx="8458200" cy="12223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Genotype vs. Phenotype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8458200" cy="1905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solidFill>
                  <a:srgbClr val="000000"/>
                </a:solidFill>
              </a:rPr>
              <a:t>Continue filling in your </a:t>
            </a:r>
            <a:r>
              <a:rPr lang="en-US" sz="4000" b="1" u="sng" dirty="0" smtClean="0">
                <a:solidFill>
                  <a:srgbClr val="000000"/>
                </a:solidFill>
              </a:rPr>
              <a:t>Vocabulary Chart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dirty="0" smtClean="0">
                <a:solidFill>
                  <a:srgbClr val="000000"/>
                </a:solidFill>
              </a:rPr>
              <a:t>using the definitions and examples provided here.</a:t>
            </a:r>
            <a:endParaRPr lang="en-US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Phenotype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029200"/>
          </a:xfrm>
        </p:spPr>
        <p:txBody>
          <a:bodyPr/>
          <a:lstStyle/>
          <a:p>
            <a:pPr eaLnBrk="1" hangingPunct="1"/>
            <a:r>
              <a:rPr lang="en-US" b="1" u="sng" dirty="0">
                <a:solidFill>
                  <a:srgbClr val="000000"/>
                </a:solidFill>
              </a:rPr>
              <a:t>The traits or characteristics of an </a:t>
            </a:r>
            <a:r>
              <a:rPr lang="en-US" b="1" u="sng" dirty="0" smtClean="0">
                <a:solidFill>
                  <a:srgbClr val="000000"/>
                </a:solidFill>
              </a:rPr>
              <a:t>organism</a:t>
            </a:r>
          </a:p>
          <a:p>
            <a:pPr lvl="1" eaLnBrk="1" hangingPunct="1"/>
            <a:r>
              <a:rPr lang="en-US" sz="2800" b="1" dirty="0" smtClean="0">
                <a:solidFill>
                  <a:srgbClr val="000000"/>
                </a:solidFill>
              </a:rPr>
              <a:t>What </a:t>
            </a:r>
            <a:r>
              <a:rPr lang="en-US" sz="2800" b="1" dirty="0">
                <a:solidFill>
                  <a:srgbClr val="000000"/>
                </a:solidFill>
              </a:rPr>
              <a:t>it looks </a:t>
            </a:r>
            <a:r>
              <a:rPr lang="en-US" sz="2800" b="1" dirty="0" smtClean="0">
                <a:solidFill>
                  <a:srgbClr val="000000"/>
                </a:solidFill>
              </a:rPr>
              <a:t>like</a:t>
            </a:r>
            <a:endParaRPr lang="en-US" sz="2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(</a:t>
            </a:r>
            <a:r>
              <a:rPr lang="en-US" b="1" u="sng" dirty="0" smtClean="0">
                <a:solidFill>
                  <a:srgbClr val="000000"/>
                </a:solidFill>
              </a:rPr>
              <a:t>Ph</a:t>
            </a:r>
            <a:r>
              <a:rPr lang="en-US" b="1" dirty="0" smtClean="0">
                <a:solidFill>
                  <a:srgbClr val="000000"/>
                </a:solidFill>
              </a:rPr>
              <a:t>enotype = </a:t>
            </a:r>
            <a:r>
              <a:rPr lang="en-US" b="1" u="sng" dirty="0" smtClean="0">
                <a:solidFill>
                  <a:srgbClr val="000000"/>
                </a:solidFill>
              </a:rPr>
              <a:t>F</a:t>
            </a:r>
            <a:r>
              <a:rPr lang="en-US" b="1" dirty="0" smtClean="0">
                <a:solidFill>
                  <a:srgbClr val="000000"/>
                </a:solidFill>
              </a:rPr>
              <a:t>eatures</a:t>
            </a:r>
            <a:r>
              <a:rPr lang="en-US" b="1" dirty="0">
                <a:solidFill>
                  <a:srgbClr val="000000"/>
                </a:solidFill>
              </a:rPr>
              <a:t>)</a:t>
            </a:r>
            <a:endParaRPr lang="en-US" b="1" dirty="0" smtClean="0">
              <a:solidFill>
                <a:srgbClr val="000000"/>
              </a:solidFill>
            </a:endParaRPr>
          </a:p>
          <a:p>
            <a:pPr eaLnBrk="1" hangingPunct="1"/>
            <a:endParaRPr lang="en-US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u="sng" dirty="0" smtClean="0">
                <a:solidFill>
                  <a:srgbClr val="000000"/>
                </a:solidFill>
              </a:rPr>
              <a:t>Examples: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Hair color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Eye color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Hitchhiker’s thumb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Tongue rolling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Height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76400"/>
            <a:ext cx="8686800" cy="11848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/>
              <a:t>EXAMPLES/PRACTICE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Eye Color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35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04800" y="129540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Brown is dominant to blue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2241550"/>
            <a:ext cx="8458200" cy="18732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(Use the letter “b”)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B = </a:t>
            </a:r>
            <a:r>
              <a:rPr lang="en-US" sz="2800" dirty="0"/>
              <a:t>b</a:t>
            </a:r>
            <a:r>
              <a:rPr lang="en-US" sz="2800" dirty="0" smtClean="0"/>
              <a:t>rown allele (dominant)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b = blue allele (recessive)</a:t>
            </a:r>
            <a:endParaRPr lang="en-US" sz="2800" dirty="0"/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3209925" y="3244850"/>
            <a:ext cx="242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Brad Pitt</a:t>
            </a:r>
            <a:endParaRPr lang="en-US" dirty="0"/>
          </a:p>
        </p:txBody>
      </p:sp>
      <p:pic>
        <p:nvPicPr>
          <p:cNvPr id="30722" name="Picture 2" descr="http://bp2.blogger.com/_XAePxwGya7E/R5gDqPiY9II/AAAAAAAAAtM/NrPygiXQCsQ/s400/brad_pitt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05000"/>
            <a:ext cx="2909888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4" name="Picture 4" descr="http://2.bp.blogspot.com/_MbpZ44iWpr0/SBn2DHOGsUI/AAAAAAAAArA/FyZean9Li1M/s400/Brad%252BPit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838200"/>
            <a:ext cx="3124200" cy="41100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4648200" y="228600"/>
            <a:ext cx="3642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latin typeface="Franklin Gothic Book" pitchFamily="34" charset="0"/>
              </a:rPr>
              <a:t>Brown is dominant to blue.</a:t>
            </a: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2743200" y="5334000"/>
            <a:ext cx="6705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Brad has blue eyes.</a:t>
            </a:r>
          </a:p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his PHENOTYPE?</a:t>
            </a:r>
          </a:p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his GENOTYPE?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Brad Pitt</a:t>
            </a:r>
            <a:endParaRPr lang="en-US" dirty="0"/>
          </a:p>
        </p:txBody>
      </p:sp>
      <p:pic>
        <p:nvPicPr>
          <p:cNvPr id="30722" name="Picture 2" descr="http://bp2.blogger.com/_XAePxwGya7E/R5gDqPiY9II/AAAAAAAAAtM/NrPygiXQCsQ/s400/brad_pitt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05000"/>
            <a:ext cx="2909888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4" name="Picture 4" descr="http://2.bp.blogspot.com/_MbpZ44iWpr0/SBn2DHOGsUI/AAAAAAAAArA/FyZean9Li1M/s400/Brad%252BPit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838200"/>
            <a:ext cx="3124200" cy="41100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4724400" y="228600"/>
            <a:ext cx="3642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latin typeface="Franklin Gothic Book" pitchFamily="34" charset="0"/>
              </a:rPr>
              <a:t>Brown is dominant to blue.</a:t>
            </a:r>
          </a:p>
        </p:txBody>
      </p:sp>
      <p:sp>
        <p:nvSpPr>
          <p:cNvPr id="25606" name="TextBox 7"/>
          <p:cNvSpPr txBox="1">
            <a:spLocks noChangeArrowheads="1"/>
          </p:cNvSpPr>
          <p:nvPr/>
        </p:nvSpPr>
        <p:spPr bwMode="auto">
          <a:xfrm>
            <a:off x="2743200" y="5257800"/>
            <a:ext cx="6705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PHENOTYPE: blue eyes</a:t>
            </a:r>
          </a:p>
          <a:p>
            <a:pPr algn="ctr" eaLnBrk="1" hangingPunct="1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GENOTYPE: bb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Justin </a:t>
            </a:r>
            <a:r>
              <a:rPr lang="en-US" dirty="0" err="1" smtClean="0"/>
              <a:t>Bieber</a:t>
            </a:r>
            <a:endParaRPr lang="en-US" dirty="0"/>
          </a:p>
        </p:txBody>
      </p:sp>
      <p:pic>
        <p:nvPicPr>
          <p:cNvPr id="8194" name="Picture 2" descr="http://t1.gstatic.com/images?q=tbn:ANd9GcTUUmhCuwF8MTNWbo1U6FHA76EUxINTTp4LGJR6EBhwWyWGqx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76400"/>
            <a:ext cx="4173538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http://www.4tnz.com/files/justinbieber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295400"/>
            <a:ext cx="3810000" cy="499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5334000" y="381000"/>
            <a:ext cx="3642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latin typeface="Franklin Gothic Book" pitchFamily="34" charset="0"/>
              </a:rPr>
              <a:t>Brown is dominant to blue.</a:t>
            </a:r>
          </a:p>
        </p:txBody>
      </p:sp>
      <p:sp>
        <p:nvSpPr>
          <p:cNvPr id="26630" name="TextBox 7"/>
          <p:cNvSpPr txBox="1">
            <a:spLocks noChangeArrowheads="1"/>
          </p:cNvSpPr>
          <p:nvPr/>
        </p:nvSpPr>
        <p:spPr bwMode="auto">
          <a:xfrm>
            <a:off x="-838200" y="4876800"/>
            <a:ext cx="67056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>
                <a:solidFill>
                  <a:schemeClr val="tx2"/>
                </a:solidFill>
                <a:latin typeface="Franklin Gothic Book" pitchFamily="34" charset="0"/>
              </a:rPr>
              <a:t>Justin has brown eyes.</a:t>
            </a:r>
          </a:p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his PHENOTYPE?</a:t>
            </a:r>
          </a:p>
          <a:p>
            <a:pPr algn="ctr" eaLnBrk="1" hangingPunct="1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What 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is his GENOTYPE</a:t>
            </a:r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?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Justin </a:t>
            </a:r>
            <a:r>
              <a:rPr lang="en-US" dirty="0" err="1" smtClean="0"/>
              <a:t>Bieber</a:t>
            </a:r>
            <a:endParaRPr lang="en-US" dirty="0"/>
          </a:p>
        </p:txBody>
      </p:sp>
      <p:pic>
        <p:nvPicPr>
          <p:cNvPr id="8194" name="Picture 2" descr="http://t1.gstatic.com/images?q=tbn:ANd9GcTUUmhCuwF8MTNWbo1U6FHA76EUxINTTp4LGJR6EBhwWyWGqx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4173538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http://www.4tnz.com/files/justinbieber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295400"/>
            <a:ext cx="3810000" cy="499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5334000" y="381000"/>
            <a:ext cx="3642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latin typeface="Franklin Gothic Book" pitchFamily="34" charset="0"/>
              </a:rPr>
              <a:t>Brown is dominant to blue.</a:t>
            </a: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-838200" y="4953000"/>
            <a:ext cx="670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PHENOTYPE: brown eyes</a:t>
            </a:r>
          </a:p>
          <a:p>
            <a:pPr algn="ctr" eaLnBrk="1" hangingPunct="1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GENOTYPE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: BB or </a:t>
            </a:r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Bb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Hairline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480060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Widow’s peak is dominant to Straight hairline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1000" y="3048000"/>
            <a:ext cx="84582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/>
              <a:t>(use the letter “h”)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Learning target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0000"/>
                </a:solidFill>
              </a:rPr>
              <a:t>I </a:t>
            </a:r>
            <a:r>
              <a:rPr lang="en-US" sz="4400" u="sng" dirty="0" smtClean="0">
                <a:solidFill>
                  <a:srgbClr val="000000"/>
                </a:solidFill>
              </a:rPr>
              <a:t>recognize</a:t>
            </a:r>
            <a:r>
              <a:rPr lang="en-US" sz="4400" dirty="0" smtClean="0">
                <a:solidFill>
                  <a:srgbClr val="000000"/>
                </a:solidFill>
              </a:rPr>
              <a:t> that genes carry information which determines traits.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John Travolta</a:t>
            </a:r>
            <a:endParaRPr lang="en-US" dirty="0"/>
          </a:p>
        </p:txBody>
      </p:sp>
      <p:pic>
        <p:nvPicPr>
          <p:cNvPr id="31746" name="Picture 2" descr="http://www.thedailytribute.com/wp-content/uploads/2010/05/john-travol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828800"/>
            <a:ext cx="3819525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4" descr="http://world-news-artist.com/wp-content/uploads/2010/05/john-travol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24000"/>
            <a:ext cx="3752850" cy="3409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685800" y="5334000"/>
            <a:ext cx="3581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>
                <a:solidFill>
                  <a:schemeClr val="tx2"/>
                </a:solidFill>
                <a:latin typeface="Franklin Gothic Book" pitchFamily="34" charset="0"/>
              </a:rPr>
              <a:t>John has a widow’s peak.</a:t>
            </a:r>
          </a:p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his PHENOTYPE?</a:t>
            </a:r>
          </a:p>
          <a:p>
            <a:pPr algn="ctr" eaLnBrk="1" hangingPunct="1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What 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is his GENOTYPE</a:t>
            </a:r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?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810000" y="228600"/>
            <a:ext cx="50437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latin typeface="Franklin Gothic Book" pitchFamily="34" charset="0"/>
              </a:rPr>
              <a:t>Widow’s peak is dominant to normal hairline.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John Travolta</a:t>
            </a:r>
            <a:endParaRPr lang="en-US" dirty="0"/>
          </a:p>
        </p:txBody>
      </p:sp>
      <p:pic>
        <p:nvPicPr>
          <p:cNvPr id="31746" name="Picture 2" descr="http://www.thedailytribute.com/wp-content/uploads/2010/05/john-travol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676400"/>
            <a:ext cx="3819525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4" descr="http://world-news-artist.com/wp-content/uploads/2010/05/john-travol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24000"/>
            <a:ext cx="3752850" cy="3409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457200" y="5334000"/>
            <a:ext cx="3810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PHENOTYPE: widow’s peak</a:t>
            </a:r>
          </a:p>
          <a:p>
            <a:pPr algn="ctr" eaLnBrk="1" hangingPunct="1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GENOTYPE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: HH or </a:t>
            </a:r>
            <a:r>
              <a:rPr lang="en-US" sz="2400" b="1" dirty="0" err="1" smtClean="0">
                <a:solidFill>
                  <a:schemeClr val="tx2"/>
                </a:solidFill>
                <a:latin typeface="Franklin Gothic Book" pitchFamily="34" charset="0"/>
              </a:rPr>
              <a:t>Hh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733800" y="228600"/>
            <a:ext cx="50437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latin typeface="Franklin Gothic Book" pitchFamily="34" charset="0"/>
              </a:rPr>
              <a:t>Widow’s peak is dominant to normal hairline.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LeBron</a:t>
            </a:r>
            <a:r>
              <a:rPr lang="en-US" dirty="0" smtClean="0"/>
              <a:t> James</a:t>
            </a:r>
            <a:endParaRPr lang="en-US" dirty="0"/>
          </a:p>
        </p:txBody>
      </p:sp>
      <p:pic>
        <p:nvPicPr>
          <p:cNvPr id="32770" name="Picture 2" descr="http://static4.businessinsider.com/image/4c3677ba7f8b9a34216a0400-400-/lebron-ja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524000"/>
            <a:ext cx="4495800" cy="3462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2" name="Picture 4" descr="http://www.opposingviews.com/attachments/0004/8553/lebron-james3.jpg?12738554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2905125" cy="3333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4191000" y="457200"/>
            <a:ext cx="4557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Widow’s peak is dominant to normal hairline.</a:t>
            </a:r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2590800" y="5410200"/>
            <a:ext cx="426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>
                <a:solidFill>
                  <a:schemeClr val="tx2"/>
                </a:solidFill>
                <a:latin typeface="Franklin Gothic Book" pitchFamily="34" charset="0"/>
              </a:rPr>
              <a:t>LeBron has a </a:t>
            </a:r>
            <a:r>
              <a:rPr lang="en-US" sz="2400" dirty="0" smtClean="0">
                <a:solidFill>
                  <a:schemeClr val="tx2"/>
                </a:solidFill>
                <a:latin typeface="Franklin Gothic Book" pitchFamily="34" charset="0"/>
              </a:rPr>
              <a:t>straight hairline</a:t>
            </a:r>
            <a:r>
              <a:rPr lang="en-US" sz="2400" dirty="0">
                <a:solidFill>
                  <a:schemeClr val="tx2"/>
                </a:solidFill>
                <a:latin typeface="Franklin Gothic Book" pitchFamily="34" charset="0"/>
              </a:rPr>
              <a:t>.</a:t>
            </a:r>
          </a:p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his PHENOTYPE?</a:t>
            </a:r>
          </a:p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his GENOTYPE?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LeBron</a:t>
            </a:r>
            <a:r>
              <a:rPr lang="en-US" dirty="0" smtClean="0"/>
              <a:t> James</a:t>
            </a:r>
            <a:endParaRPr lang="en-US" dirty="0"/>
          </a:p>
        </p:txBody>
      </p:sp>
      <p:pic>
        <p:nvPicPr>
          <p:cNvPr id="32770" name="Picture 2" descr="http://static4.businessinsider.com/image/4c3677ba7f8b9a34216a0400-400-/lebron-ja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524000"/>
            <a:ext cx="4495800" cy="3462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2" name="Picture 4" descr="http://www.opposingviews.com/attachments/0004/8553/lebron-james3.jpg?12738554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2905125" cy="3333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4191000" y="457200"/>
            <a:ext cx="4557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Widow’s peak is dominant to normal hairline.</a:t>
            </a:r>
          </a:p>
        </p:txBody>
      </p:sp>
      <p:sp>
        <p:nvSpPr>
          <p:cNvPr id="33798" name="TextBox 7"/>
          <p:cNvSpPr txBox="1">
            <a:spLocks noChangeArrowheads="1"/>
          </p:cNvSpPr>
          <p:nvPr/>
        </p:nvSpPr>
        <p:spPr bwMode="auto">
          <a:xfrm>
            <a:off x="2590800" y="5410200"/>
            <a:ext cx="426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PHENOTYPE: </a:t>
            </a:r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straight hairline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GENOTYPE: </a:t>
            </a:r>
            <a:r>
              <a:rPr lang="en-US" sz="2400" b="1" dirty="0" err="1">
                <a:solidFill>
                  <a:schemeClr val="tx2"/>
                </a:solidFill>
                <a:latin typeface="Franklin Gothic Book" pitchFamily="34" charset="0"/>
              </a:rPr>
              <a:t>hh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Skin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Freckles are dominant to no freckles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/>
              <a:t>(use the letter “f”)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Jennifer Lopez</a:t>
            </a:r>
            <a:endParaRPr lang="en-US" dirty="0"/>
          </a:p>
        </p:txBody>
      </p:sp>
      <p:pic>
        <p:nvPicPr>
          <p:cNvPr id="36868" name="Picture 4" descr="http://imagecache.blastro.com/images/feat/JENNIFER_LOPE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295400"/>
            <a:ext cx="5715000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866" name="Picture 2" descr="http://www.hotnewsonglyrics.com/wp-content/uploads/2011/04/Jennifer-Lopez-Papi-Lyric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09800"/>
            <a:ext cx="4286250" cy="4286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4876800" y="457200"/>
            <a:ext cx="378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Freckles are dominant to no freckles.</a:t>
            </a:r>
          </a:p>
        </p:txBody>
      </p:sp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4572000" y="53340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tx2"/>
                </a:solidFill>
                <a:latin typeface="Franklin Gothic Book" pitchFamily="34" charset="0"/>
              </a:rPr>
              <a:t>JLo has no freckles.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her PHENOTYPE?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her GENOTYPE?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Jennifer Lopez</a:t>
            </a:r>
            <a:endParaRPr lang="en-US" dirty="0"/>
          </a:p>
        </p:txBody>
      </p:sp>
      <p:pic>
        <p:nvPicPr>
          <p:cNvPr id="36868" name="Picture 4" descr="http://imagecache.blastro.com/images/feat/JENNIFER_LOPE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295400"/>
            <a:ext cx="5715000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866" name="Picture 2" descr="http://www.hotnewsonglyrics.com/wp-content/uploads/2011/04/Jennifer-Lopez-Papi-Lyric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09800"/>
            <a:ext cx="4286250" cy="4286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4876800" y="457200"/>
            <a:ext cx="378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Freckles are dominant to no freckles.</a:t>
            </a:r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4572000" y="533400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PHENOTYPE: no freckles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GENOTYPE: ff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Lindsay </a:t>
            </a:r>
            <a:r>
              <a:rPr lang="en-US" dirty="0" err="1" smtClean="0"/>
              <a:t>Lohan</a:t>
            </a:r>
            <a:endParaRPr lang="en-US" dirty="0"/>
          </a:p>
        </p:txBody>
      </p:sp>
      <p:pic>
        <p:nvPicPr>
          <p:cNvPr id="33794" name="Picture 2" descr="http://images.eonline.com/eol_images/Entire_Site/20061207/285.lohan.lindsay.1207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828800"/>
            <a:ext cx="4111625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796" name="Picture 4" descr="Lindsay Lohan Ain't Timberlake's Frie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990600"/>
            <a:ext cx="3095625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4876800" y="381000"/>
            <a:ext cx="378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Freckles are dominant to no freckles.</a:t>
            </a:r>
          </a:p>
        </p:txBody>
      </p:sp>
      <p:sp>
        <p:nvSpPr>
          <p:cNvPr id="40966" name="Rectangle 7"/>
          <p:cNvSpPr>
            <a:spLocks noChangeArrowheads="1"/>
          </p:cNvSpPr>
          <p:nvPr/>
        </p:nvSpPr>
        <p:spPr bwMode="auto">
          <a:xfrm>
            <a:off x="304800" y="51816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tx2"/>
                </a:solidFill>
                <a:latin typeface="Franklin Gothic Book" pitchFamily="34" charset="0"/>
              </a:rPr>
              <a:t>Lindsay has freckles.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her PHENOTYPE?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her GENOTYPE?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Lindsay </a:t>
            </a:r>
            <a:r>
              <a:rPr lang="en-US" dirty="0" err="1" smtClean="0"/>
              <a:t>Lohan</a:t>
            </a:r>
            <a:endParaRPr lang="en-US" dirty="0"/>
          </a:p>
        </p:txBody>
      </p:sp>
      <p:pic>
        <p:nvPicPr>
          <p:cNvPr id="33794" name="Picture 2" descr="http://images.eonline.com/eol_images/Entire_Site/20061207/285.lohan.lindsay.1207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828800"/>
            <a:ext cx="4111625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796" name="Picture 4" descr="Lindsay Lohan Ain't Timberlake's Frie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990600"/>
            <a:ext cx="3095625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1989" name="Rectangle 6"/>
          <p:cNvSpPr>
            <a:spLocks noChangeArrowheads="1"/>
          </p:cNvSpPr>
          <p:nvPr/>
        </p:nvSpPr>
        <p:spPr bwMode="auto">
          <a:xfrm>
            <a:off x="4876800" y="381000"/>
            <a:ext cx="378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Freckles are dominant to no freckles.</a:t>
            </a:r>
          </a:p>
        </p:txBody>
      </p:sp>
      <p:sp>
        <p:nvSpPr>
          <p:cNvPr id="41990" name="Rectangle 7"/>
          <p:cNvSpPr>
            <a:spLocks noChangeArrowheads="1"/>
          </p:cNvSpPr>
          <p:nvPr/>
        </p:nvSpPr>
        <p:spPr bwMode="auto">
          <a:xfrm>
            <a:off x="304800" y="518160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PHENOTYPE: freckles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GENOTYPE: FF or Ff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GENE &amp; trait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25938" y="1447800"/>
            <a:ext cx="8686800" cy="5151437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solidFill>
                  <a:srgbClr val="000000"/>
                </a:solidFill>
              </a:rPr>
              <a:t>Gene:</a:t>
            </a:r>
            <a:r>
              <a:rPr lang="en-US" b="1" dirty="0" smtClean="0">
                <a:solidFill>
                  <a:srgbClr val="000000"/>
                </a:solidFill>
              </a:rPr>
              <a:t> One </a:t>
            </a:r>
            <a:r>
              <a:rPr lang="en-US" b="1" i="1" dirty="0" smtClean="0">
                <a:solidFill>
                  <a:srgbClr val="000000"/>
                </a:solidFill>
              </a:rPr>
              <a:t>section</a:t>
            </a:r>
            <a:r>
              <a:rPr lang="en-US" b="1" dirty="0" smtClean="0">
                <a:solidFill>
                  <a:srgbClr val="000000"/>
                </a:solidFill>
              </a:rPr>
              <a:t> of DNA with instructions for a trait</a:t>
            </a:r>
          </a:p>
          <a:p>
            <a:pPr eaLnBrk="1" hangingPunct="1"/>
            <a:endParaRPr lang="en-US" sz="900" b="1" u="sng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</a:rPr>
              <a:t>Trait:</a:t>
            </a:r>
            <a:r>
              <a:rPr lang="en-US" b="1" dirty="0" smtClean="0">
                <a:solidFill>
                  <a:srgbClr val="000000"/>
                </a:solidFill>
              </a:rPr>
              <a:t> A characteristic or feature determined by genes.</a:t>
            </a:r>
          </a:p>
          <a:p>
            <a:pPr marL="0" indent="0" eaLnBrk="1" hangingPunct="1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sz="2800" dirty="0">
                <a:solidFill>
                  <a:srgbClr val="000000"/>
                </a:solidFill>
              </a:rPr>
              <a:t>Y</a:t>
            </a:r>
            <a:r>
              <a:rPr lang="en-US" sz="2800" dirty="0" smtClean="0">
                <a:solidFill>
                  <a:srgbClr val="000000"/>
                </a:solidFill>
              </a:rPr>
              <a:t>ou have genes for each of the following traits:</a:t>
            </a:r>
          </a:p>
          <a:p>
            <a:pPr lvl="1" eaLnBrk="1" hangingPunct="1"/>
            <a:r>
              <a:rPr lang="en-US" sz="2400" dirty="0" smtClean="0">
                <a:solidFill>
                  <a:srgbClr val="000000"/>
                </a:solidFill>
              </a:rPr>
              <a:t>Hair color</a:t>
            </a:r>
          </a:p>
          <a:p>
            <a:pPr lvl="1" eaLnBrk="1" hangingPunct="1"/>
            <a:r>
              <a:rPr lang="en-US" sz="2400" dirty="0" smtClean="0">
                <a:solidFill>
                  <a:srgbClr val="000000"/>
                </a:solidFill>
              </a:rPr>
              <a:t>Eye color</a:t>
            </a:r>
          </a:p>
          <a:p>
            <a:pPr lvl="1" eaLnBrk="1" hangingPunct="1"/>
            <a:r>
              <a:rPr lang="en-US" sz="2400" dirty="0" smtClean="0">
                <a:solidFill>
                  <a:srgbClr val="000000"/>
                </a:solidFill>
              </a:rPr>
              <a:t>Hitchhiker’s thumb</a:t>
            </a:r>
          </a:p>
          <a:p>
            <a:pPr lvl="1" eaLnBrk="1" hangingPunct="1"/>
            <a:r>
              <a:rPr lang="en-US" sz="2400" dirty="0" smtClean="0">
                <a:solidFill>
                  <a:srgbClr val="000000"/>
                </a:solidFill>
              </a:rPr>
              <a:t>Tongue rolling</a:t>
            </a:r>
          </a:p>
          <a:p>
            <a:pPr lvl="1" eaLnBrk="1" hangingPunct="1"/>
            <a:r>
              <a:rPr lang="en-US" sz="2400" dirty="0" smtClean="0">
                <a:solidFill>
                  <a:srgbClr val="000000"/>
                </a:solidFill>
              </a:rPr>
              <a:t>Height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Digits (fingers and toes)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Polydactyly is dominant to 5 digits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/>
              <a:t>(use the letter “d”)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“normal” 5 digits</a:t>
            </a:r>
            <a:endParaRPr lang="en-US" dirty="0"/>
          </a:p>
        </p:txBody>
      </p:sp>
      <p:pic>
        <p:nvPicPr>
          <p:cNvPr id="45059" name="Picture 2" descr="http://www.seas.upenn.edu/~rrastogi/images/ha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7147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http://www.sondheim.com/comedy/columna/Icons/ha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447800"/>
            <a:ext cx="2838450" cy="3371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5029200" y="457200"/>
            <a:ext cx="3582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Polydactyly is dominant to 5 digits.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3886200" y="5334000"/>
            <a:ext cx="4572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Franklin Gothic Book" pitchFamily="34" charset="0"/>
              </a:rPr>
              <a:t>These people have 5 digits.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the PHENOTYPE?</a:t>
            </a: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What 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is the GENOTYPE</a:t>
            </a:r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?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“normal” 5 digits</a:t>
            </a:r>
            <a:endParaRPr lang="en-US" dirty="0"/>
          </a:p>
        </p:txBody>
      </p:sp>
      <p:pic>
        <p:nvPicPr>
          <p:cNvPr id="46083" name="Picture 2" descr="http://www.seas.upenn.edu/~rrastogi/images/ha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7147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http://www.sondheim.com/comedy/columna/Icons/ha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447800"/>
            <a:ext cx="2838450" cy="3371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5029200" y="457200"/>
            <a:ext cx="3582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Polydactyly is dominant to 5 digits.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886200" y="5334000"/>
            <a:ext cx="457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PHENOTYPE: 5 digits</a:t>
            </a: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GENOTYPE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: </a:t>
            </a:r>
            <a:r>
              <a:rPr lang="en-US" sz="2400" b="1" dirty="0" err="1" smtClean="0">
                <a:solidFill>
                  <a:schemeClr val="tx2"/>
                </a:solidFill>
                <a:latin typeface="Franklin Gothic Book" pitchFamily="34" charset="0"/>
              </a:rPr>
              <a:t>dd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Polydactyly (extra digits)</a:t>
            </a:r>
            <a:endParaRPr lang="en-US" dirty="0"/>
          </a:p>
        </p:txBody>
      </p:sp>
      <p:pic>
        <p:nvPicPr>
          <p:cNvPr id="40962" name="Picture 2" descr="http://boneandspine.com/wp-content/uploads/2009/06/polydactyly-volar-view.jpg"/>
          <p:cNvPicPr>
            <a:picLocks noChangeAspect="1" noChangeArrowheads="1"/>
          </p:cNvPicPr>
          <p:nvPr/>
        </p:nvPicPr>
        <p:blipFill>
          <a:blip r:embed="rId2"/>
          <a:srcRect r="43958"/>
          <a:stretch>
            <a:fillRect/>
          </a:stretch>
        </p:blipFill>
        <p:spPr bwMode="auto">
          <a:xfrm>
            <a:off x="381000" y="1981200"/>
            <a:ext cx="30480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4" name="Picture 4" descr="http://www.handsport.us/images/polydacty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600200"/>
            <a:ext cx="2817813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6" name="Picture 6" descr="http://www.chkd.org/Images/CSSG/plasticsurgery/polydactyly2.jpg"/>
          <p:cNvPicPr>
            <a:picLocks noChangeAspect="1" noChangeArrowheads="1"/>
          </p:cNvPicPr>
          <p:nvPr/>
        </p:nvPicPr>
        <p:blipFill>
          <a:blip r:embed="rId4"/>
          <a:srcRect r="-523" b="2857"/>
          <a:stretch>
            <a:fillRect/>
          </a:stretch>
        </p:blipFill>
        <p:spPr bwMode="auto">
          <a:xfrm>
            <a:off x="3048000" y="1295400"/>
            <a:ext cx="2797175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5410200" y="152400"/>
            <a:ext cx="3524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Polydactyly is dominant to 5 digits</a:t>
            </a: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3962400" y="51816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tx2"/>
                </a:solidFill>
                <a:latin typeface="Franklin Gothic Book" pitchFamily="34" charset="0"/>
              </a:rPr>
              <a:t>These people have Polydactyly.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the PHENOTYPE?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the GENOTYPE?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Polydactyly (extra digits)</a:t>
            </a:r>
            <a:endParaRPr lang="en-US" dirty="0"/>
          </a:p>
        </p:txBody>
      </p:sp>
      <p:pic>
        <p:nvPicPr>
          <p:cNvPr id="40962" name="Picture 2" descr="http://boneandspine.com/wp-content/uploads/2009/06/polydactyly-volar-view.jpg"/>
          <p:cNvPicPr>
            <a:picLocks noChangeAspect="1" noChangeArrowheads="1"/>
          </p:cNvPicPr>
          <p:nvPr/>
        </p:nvPicPr>
        <p:blipFill>
          <a:blip r:embed="rId2"/>
          <a:srcRect r="43958"/>
          <a:stretch>
            <a:fillRect/>
          </a:stretch>
        </p:blipFill>
        <p:spPr bwMode="auto">
          <a:xfrm>
            <a:off x="381000" y="1981200"/>
            <a:ext cx="30480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4" name="Picture 4" descr="http://www.handsport.us/images/polydacty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600200"/>
            <a:ext cx="2817813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66" name="Picture 6" descr="http://www.chkd.org/Images/CSSG/plasticsurgery/polydactyly2.jpg"/>
          <p:cNvPicPr>
            <a:picLocks noChangeAspect="1" noChangeArrowheads="1"/>
          </p:cNvPicPr>
          <p:nvPr/>
        </p:nvPicPr>
        <p:blipFill>
          <a:blip r:embed="rId4"/>
          <a:srcRect r="-523" b="2857"/>
          <a:stretch>
            <a:fillRect/>
          </a:stretch>
        </p:blipFill>
        <p:spPr bwMode="auto">
          <a:xfrm>
            <a:off x="3048000" y="1295400"/>
            <a:ext cx="2797175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5410200" y="152400"/>
            <a:ext cx="3524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Polydactyly is dominant to 5 digits</a:t>
            </a: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962400" y="518160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PHENOTYPE: Polydactyly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GENOTYPE: Dd or DD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More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Albinism (recessive)</a:t>
            </a:r>
            <a:endParaRPr lang="en-US" dirty="0"/>
          </a:p>
        </p:txBody>
      </p:sp>
      <p:sp>
        <p:nvSpPr>
          <p:cNvPr id="50179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0180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3010" name="Picture 2" descr="http://enewsworld.com/wp-content/uploads/2010/08/1282990529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4476750" cy="2981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4" descr="http://imagerepository.net/image/pictures-albinism/ahsmediacenter.pbworks.com/f/albini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828800"/>
            <a:ext cx="3619500" cy="3914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Rihanna</a:t>
            </a:r>
            <a:endParaRPr lang="en-US" dirty="0"/>
          </a:p>
        </p:txBody>
      </p:sp>
      <p:pic>
        <p:nvPicPr>
          <p:cNvPr id="1026" name="Picture 2" descr="http://t2.gstatic.com/images?q=tbn:ANd9GcThm2LArrfSoJWa0fCZLwM5kxO9dK7bUREIXqe2gcrs11XMXs7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35814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t2.gstatic.com/images?q=tbn:ANd9GcR4woJqdYRLP_pQS-D507fLSB5yS1r-0ALc_3WjD2SGjusxww1Ss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838200"/>
            <a:ext cx="2854325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1143000" y="5257800"/>
            <a:ext cx="6705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tx2"/>
                </a:solidFill>
                <a:latin typeface="Franklin Gothic Book" pitchFamily="34" charset="0"/>
              </a:rPr>
              <a:t>Rihanna has brown eyes.</a:t>
            </a:r>
          </a:p>
          <a:p>
            <a:pPr algn="ctr" eaLnBrk="1" hangingPunct="1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her PHENOTYPE?</a:t>
            </a:r>
          </a:p>
          <a:p>
            <a:pPr algn="ctr" eaLnBrk="1" hangingPunct="1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What is her GENOTYPE?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876800" y="228600"/>
            <a:ext cx="3642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latin typeface="Franklin Gothic Book" pitchFamily="34" charset="0"/>
              </a:rPr>
              <a:t>Brown is dominant to blue.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Rihanna</a:t>
            </a:r>
            <a:endParaRPr lang="en-US" dirty="0"/>
          </a:p>
        </p:txBody>
      </p:sp>
      <p:pic>
        <p:nvPicPr>
          <p:cNvPr id="1026" name="Picture 2" descr="http://t2.gstatic.com/images?q=tbn:ANd9GcThm2LArrfSoJWa0fCZLwM5kxO9dK7bUREIXqe2gcrs11XMXs7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35814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t2.gstatic.com/images?q=tbn:ANd9GcR4woJqdYRLP_pQS-D507fLSB5yS1r-0ALc_3WjD2SGjusxww1Ss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838200"/>
            <a:ext cx="2854325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1143000" y="5257800"/>
            <a:ext cx="6705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PHENOTYPE: brown eyes</a:t>
            </a:r>
          </a:p>
          <a:p>
            <a:pPr algn="ctr" eaLnBrk="1" hangingPunct="1"/>
            <a:r>
              <a:rPr lang="en-US" sz="2400" b="1">
                <a:solidFill>
                  <a:schemeClr val="tx2"/>
                </a:solidFill>
                <a:latin typeface="Franklin Gothic Book" pitchFamily="34" charset="0"/>
              </a:rPr>
              <a:t>GENOTYPE: BB or Bb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876800" y="228600"/>
            <a:ext cx="3642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latin typeface="Franklin Gothic Book" pitchFamily="34" charset="0"/>
              </a:rPr>
              <a:t>Brown is dominant to blue.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allele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55626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solidFill>
                  <a:srgbClr val="000000"/>
                </a:solidFill>
              </a:rPr>
              <a:t>The different forms of a gene.</a:t>
            </a:r>
          </a:p>
          <a:p>
            <a:pPr eaLnBrk="1" hangingPunct="1"/>
            <a:endParaRPr lang="en-US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u="sng" dirty="0" smtClean="0">
                <a:solidFill>
                  <a:srgbClr val="000000"/>
                </a:solidFill>
              </a:rPr>
              <a:t>Examples: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Hitchhiker’s thumb </a:t>
            </a:r>
            <a:r>
              <a:rPr lang="en-US" u="sng" dirty="0" smtClean="0">
                <a:solidFill>
                  <a:srgbClr val="000000"/>
                </a:solidFill>
              </a:rPr>
              <a:t>OR</a:t>
            </a:r>
            <a:r>
              <a:rPr lang="en-US" dirty="0" smtClean="0">
                <a:solidFill>
                  <a:srgbClr val="000000"/>
                </a:solidFill>
              </a:rPr>
              <a:t> Straight thumb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Can roll tongue </a:t>
            </a:r>
            <a:r>
              <a:rPr lang="en-US" u="sng" dirty="0" smtClean="0">
                <a:solidFill>
                  <a:srgbClr val="000000"/>
                </a:solidFill>
              </a:rPr>
              <a:t>OR</a:t>
            </a:r>
            <a:r>
              <a:rPr lang="en-US" dirty="0" smtClean="0">
                <a:solidFill>
                  <a:srgbClr val="000000"/>
                </a:solidFill>
              </a:rPr>
              <a:t> Can’t roll tongue</a:t>
            </a:r>
          </a:p>
          <a:p>
            <a:pPr lvl="1" eaLnBrk="1" hangingPunct="1"/>
            <a:r>
              <a:rPr lang="en-US" dirty="0">
                <a:solidFill>
                  <a:srgbClr val="000000"/>
                </a:solidFill>
              </a:rPr>
              <a:t>Blonde hair </a:t>
            </a:r>
            <a:r>
              <a:rPr lang="en-US" u="sng" dirty="0">
                <a:solidFill>
                  <a:srgbClr val="000000"/>
                </a:solidFill>
              </a:rPr>
              <a:t>OR</a:t>
            </a:r>
            <a:r>
              <a:rPr lang="en-US" dirty="0">
                <a:solidFill>
                  <a:srgbClr val="000000"/>
                </a:solidFill>
              </a:rPr>
              <a:t> Black hair OR Brown hair OR Red </a:t>
            </a:r>
            <a:r>
              <a:rPr lang="en-US" dirty="0" smtClean="0">
                <a:solidFill>
                  <a:srgbClr val="000000"/>
                </a:solidFill>
              </a:rPr>
              <a:t>hair</a:t>
            </a:r>
          </a:p>
          <a:p>
            <a:pPr marL="457200" lvl="1" indent="0" eaLnBrk="1" hangingPunct="1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(Note: One </a:t>
            </a:r>
            <a:r>
              <a:rPr lang="en-US" b="1" dirty="0">
                <a:solidFill>
                  <a:srgbClr val="000000"/>
                </a:solidFill>
              </a:rPr>
              <a:t>allele comes from each parent</a:t>
            </a:r>
            <a:r>
              <a:rPr lang="en-US" b="1" dirty="0" smtClean="0">
                <a:solidFill>
                  <a:srgbClr val="000000"/>
                </a:solidFill>
              </a:rPr>
              <a:t>.)</a:t>
            </a:r>
            <a:endParaRPr lang="en-US" b="1" dirty="0">
              <a:solidFill>
                <a:srgbClr val="000000"/>
              </a:solidFill>
            </a:endParaRP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b="1" dirty="0" smtClean="0"/>
          </a:p>
          <a:p>
            <a:pPr lvl="1" eaLnBrk="1" hangingPunct="1"/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beatcrave.frsucrave.netdna-cdn.com/wp-content/uploads/2010/03/lady-gaga-sued-19-3-10-k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048000"/>
            <a:ext cx="4876800" cy="3422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Lady Gaga</a:t>
            </a:r>
            <a:endParaRPr lang="en-US" dirty="0"/>
          </a:p>
        </p:txBody>
      </p:sp>
      <p:pic>
        <p:nvPicPr>
          <p:cNvPr id="39938" name="Picture 2" descr="http://www.mypunjabivirsa.com/wp-content/uploads/2010/10/Lady-Gag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4762500" cy="2933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4572000" y="457200"/>
            <a:ext cx="378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Freckles are dominant to no freckles.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-228600" y="5029200"/>
            <a:ext cx="457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What is her PHENOTYPE?</a:t>
            </a: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What 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is her GENOTYPE</a:t>
            </a:r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?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5867400" y="1752600"/>
            <a:ext cx="236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tx2"/>
                </a:solidFill>
                <a:latin typeface="Franklin Gothic Book" pitchFamily="34" charset="0"/>
              </a:rPr>
              <a:t>Lady Gaga has no freckles.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beatcrave.frsucrave.netdna-cdn.com/wp-content/uploads/2010/03/lady-gaga-sued-19-3-10-k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048000"/>
            <a:ext cx="4876800" cy="3422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Lady Gaga</a:t>
            </a:r>
            <a:endParaRPr lang="en-US" dirty="0"/>
          </a:p>
        </p:txBody>
      </p:sp>
      <p:pic>
        <p:nvPicPr>
          <p:cNvPr id="39938" name="Picture 2" descr="http://www.mypunjabivirsa.com/wp-content/uploads/2010/10/Lady-Gag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4762500" cy="2933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4572000" y="457200"/>
            <a:ext cx="378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Freckles are dominant to no freckles.</a:t>
            </a:r>
          </a:p>
        </p:txBody>
      </p:sp>
      <p:sp>
        <p:nvSpPr>
          <p:cNvPr id="39942" name="TextBox 8"/>
          <p:cNvSpPr txBox="1">
            <a:spLocks noChangeArrowheads="1"/>
          </p:cNvSpPr>
          <p:nvPr/>
        </p:nvSpPr>
        <p:spPr bwMode="auto">
          <a:xfrm>
            <a:off x="5867400" y="1752600"/>
            <a:ext cx="236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tx2"/>
                </a:solidFill>
                <a:latin typeface="Franklin Gothic Book" pitchFamily="34" charset="0"/>
              </a:rPr>
              <a:t>Lady Gaga has no freckles.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-152400" y="5181600"/>
            <a:ext cx="457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PHENOTYPE: no freckles</a:t>
            </a: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Franklin Gothic Book" pitchFamily="34" charset="0"/>
              </a:rPr>
              <a:t>GENOTYPE</a:t>
            </a:r>
            <a:r>
              <a:rPr lang="en-US" sz="2400" b="1" dirty="0">
                <a:solidFill>
                  <a:schemeClr val="tx2"/>
                </a:solidFill>
                <a:latin typeface="Franklin Gothic Book" pitchFamily="34" charset="0"/>
              </a:rPr>
              <a:t>: </a:t>
            </a:r>
            <a:r>
              <a:rPr lang="en-US" sz="2400" b="1" dirty="0" err="1" smtClean="0">
                <a:solidFill>
                  <a:schemeClr val="tx2"/>
                </a:solidFill>
                <a:latin typeface="Franklin Gothic Book" pitchFamily="34" charset="0"/>
              </a:rPr>
              <a:t>ff</a:t>
            </a:r>
            <a:endParaRPr lang="en-US" sz="2400" b="1" dirty="0">
              <a:solidFill>
                <a:schemeClr val="tx2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Dominant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525962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solidFill>
                  <a:srgbClr val="000000"/>
                </a:solidFill>
              </a:rPr>
              <a:t>Alleles that cover up all other alleles.</a:t>
            </a:r>
          </a:p>
          <a:p>
            <a:pPr lvl="1" eaLnBrk="1" hangingPunct="1"/>
            <a:r>
              <a:rPr lang="en-US" b="1" dirty="0" smtClean="0">
                <a:solidFill>
                  <a:srgbClr val="000000"/>
                </a:solidFill>
              </a:rPr>
              <a:t>Hides, covers, masks, or over-powers</a:t>
            </a:r>
          </a:p>
          <a:p>
            <a:pPr lvl="1" eaLnBrk="1" hangingPunct="1"/>
            <a:r>
              <a:rPr lang="en-US" b="1" dirty="0" smtClean="0">
                <a:solidFill>
                  <a:srgbClr val="000000"/>
                </a:solidFill>
              </a:rPr>
              <a:t>Always shows up when present (it dominates!</a:t>
            </a:r>
            <a:r>
              <a:rPr lang="en-US" b="1" dirty="0" smtClean="0">
                <a:solidFill>
                  <a:srgbClr val="000000"/>
                </a:solidFill>
                <a:sym typeface="Wingdings" pitchFamily="2" charset="2"/>
              </a:rPr>
              <a:t>)</a:t>
            </a:r>
          </a:p>
          <a:p>
            <a:pPr marL="457200" lvl="1" indent="0" eaLnBrk="1" hangingPunct="1">
              <a:buNone/>
            </a:pPr>
            <a:r>
              <a:rPr lang="en-US" b="1" dirty="0" smtClean="0">
                <a:solidFill>
                  <a:srgbClr val="000000"/>
                </a:solidFill>
              </a:rPr>
              <a:t> </a:t>
            </a:r>
          </a:p>
          <a:p>
            <a:pPr lvl="0" eaLnBrk="1" hangingPunct="1">
              <a:buClr>
                <a:srgbClr val="F0A22E"/>
              </a:buClr>
            </a:pPr>
            <a:r>
              <a:rPr lang="en-US" b="1" u="sng" dirty="0">
                <a:solidFill>
                  <a:srgbClr val="000000"/>
                </a:solidFill>
              </a:rPr>
              <a:t>Shown with UPPERCASE letters.</a:t>
            </a:r>
          </a:p>
          <a:p>
            <a:pPr eaLnBrk="1" hangingPunct="1"/>
            <a:endParaRPr lang="en-US" sz="20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u="sng" dirty="0" smtClean="0">
                <a:solidFill>
                  <a:srgbClr val="000000"/>
                </a:solidFill>
              </a:rPr>
              <a:t>Examples: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H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B</a:t>
            </a:r>
            <a:endParaRPr lang="en-US" dirty="0" smtClean="0"/>
          </a:p>
          <a:p>
            <a:pPr lvl="1" eaLnBrk="1" hangingPunct="1"/>
            <a:r>
              <a:rPr lang="en-US" dirty="0"/>
              <a:t>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Recessive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953000"/>
          </a:xfrm>
        </p:spPr>
        <p:txBody>
          <a:bodyPr/>
          <a:lstStyle/>
          <a:p>
            <a:pPr eaLnBrk="1" hangingPunct="1">
              <a:buClr>
                <a:srgbClr val="F0A22E"/>
              </a:buClr>
            </a:pPr>
            <a:r>
              <a:rPr lang="en-US" b="1" u="sng" dirty="0" smtClean="0">
                <a:solidFill>
                  <a:srgbClr val="000000"/>
                </a:solidFill>
              </a:rPr>
              <a:t>Alleles that get covered up by dominant alleles.</a:t>
            </a:r>
          </a:p>
          <a:p>
            <a:pPr marL="0" indent="0" eaLnBrk="1" hangingPunct="1">
              <a:buClr>
                <a:srgbClr val="F0A22E"/>
              </a:buClr>
              <a:buNone/>
            </a:pPr>
            <a:endParaRPr lang="en-US" b="1" u="sng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F0A22E"/>
              </a:buClr>
            </a:pPr>
            <a:r>
              <a:rPr lang="en-US" b="1" u="sng" dirty="0">
                <a:solidFill>
                  <a:srgbClr val="000000"/>
                </a:solidFill>
              </a:rPr>
              <a:t>Shown with lowercase letters.</a:t>
            </a:r>
          </a:p>
          <a:p>
            <a:pPr eaLnBrk="1" hangingPunct="1">
              <a:buClr>
                <a:srgbClr val="F0A22E"/>
              </a:buClr>
            </a:pPr>
            <a:endParaRPr lang="en-US" b="1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F0A22E"/>
              </a:buClr>
            </a:pPr>
            <a:r>
              <a:rPr lang="en-US" u="sng" dirty="0" smtClean="0">
                <a:solidFill>
                  <a:srgbClr val="000000"/>
                </a:solidFill>
              </a:rPr>
              <a:t>Examples: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</a:pPr>
            <a:r>
              <a:rPr lang="en-US" dirty="0" smtClean="0">
                <a:solidFill>
                  <a:srgbClr val="000000"/>
                </a:solidFill>
              </a:rPr>
              <a:t>h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</a:pPr>
            <a:r>
              <a:rPr lang="en-US" b="1" dirty="0">
                <a:solidFill>
                  <a:srgbClr val="000000"/>
                </a:solidFill>
              </a:rPr>
              <a:t>b</a:t>
            </a:r>
            <a:endParaRPr lang="en-US" b="1" dirty="0" smtClean="0">
              <a:solidFill>
                <a:srgbClr val="000000"/>
              </a:solidFill>
            </a:endParaRP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</a:pPr>
            <a:r>
              <a:rPr lang="en-US" b="1" dirty="0" smtClean="0">
                <a:solidFill>
                  <a:srgbClr val="000000"/>
                </a:solidFill>
              </a:rPr>
              <a:t>a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Homozygous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000000"/>
                </a:solidFill>
              </a:rPr>
              <a:t>When both alleles are the SAME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000000"/>
                </a:solidFill>
              </a:rPr>
              <a:t>Homo = same</a:t>
            </a:r>
          </a:p>
          <a:p>
            <a:pPr marL="0" indent="0" eaLnBrk="1" hangingPunct="1">
              <a:buNone/>
              <a:defRPr/>
            </a:pPr>
            <a:endParaRPr lang="en-US" b="1" u="sng" dirty="0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u="sng" dirty="0" smtClean="0">
                <a:solidFill>
                  <a:srgbClr val="000000"/>
                </a:solidFill>
              </a:rPr>
              <a:t>Examples:</a:t>
            </a:r>
          </a:p>
          <a:p>
            <a:pPr lvl="1" eaLnBrk="1" hangingPunct="1">
              <a:defRPr/>
            </a:pPr>
            <a:r>
              <a:rPr lang="en-US" b="1" dirty="0" smtClean="0">
                <a:solidFill>
                  <a:srgbClr val="000000"/>
                </a:solidFill>
              </a:rPr>
              <a:t>HH</a:t>
            </a:r>
            <a:r>
              <a:rPr lang="en-US" dirty="0" smtClean="0">
                <a:solidFill>
                  <a:srgbClr val="000000"/>
                </a:solidFill>
              </a:rPr>
              <a:t> = homozygous DOMINANT </a:t>
            </a:r>
          </a:p>
          <a:p>
            <a:pPr lvl="1" eaLnBrk="1" hangingPunct="1">
              <a:defRPr/>
            </a:pPr>
            <a:r>
              <a:rPr lang="en-US" b="1" dirty="0" err="1" smtClean="0">
                <a:solidFill>
                  <a:srgbClr val="000000"/>
                </a:solidFill>
              </a:rPr>
              <a:t>hh</a:t>
            </a:r>
            <a:r>
              <a:rPr lang="en-US" dirty="0" smtClean="0">
                <a:solidFill>
                  <a:srgbClr val="000000"/>
                </a:solidFill>
              </a:rPr>
              <a:t> = </a:t>
            </a:r>
            <a:r>
              <a:rPr lang="en-US" smtClean="0">
                <a:solidFill>
                  <a:srgbClr val="000000"/>
                </a:solidFill>
              </a:rPr>
              <a:t>homozygous RECESSIVE </a:t>
            </a:r>
            <a:endParaRPr lang="en-US" dirty="0" smtClean="0">
              <a:solidFill>
                <a:srgbClr val="000000"/>
              </a:solidFill>
            </a:endParaRPr>
          </a:p>
          <a:p>
            <a:pPr marL="457200" lvl="1" indent="0" eaLnBrk="1" hangingPunct="1">
              <a:buNone/>
              <a:defRPr/>
            </a:pPr>
            <a:endParaRPr lang="en-US" b="1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heterozygous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u="sng" dirty="0" smtClean="0">
                <a:solidFill>
                  <a:srgbClr val="000000"/>
                </a:solidFill>
              </a:rPr>
              <a:t>When both alleles are DIFFERENT</a:t>
            </a:r>
          </a:p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Hetero = different</a:t>
            </a:r>
          </a:p>
          <a:p>
            <a:pPr marL="0" indent="0" eaLnBrk="1" hangingPunct="1">
              <a:buNone/>
            </a:pPr>
            <a:endParaRPr lang="en-US" b="1" u="sng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u="sng" dirty="0" smtClean="0">
                <a:solidFill>
                  <a:srgbClr val="000000"/>
                </a:solidFill>
              </a:rPr>
              <a:t>Examples:</a:t>
            </a:r>
          </a:p>
          <a:p>
            <a:pPr lvl="1" eaLnBrk="1" hangingPunct="1"/>
            <a:r>
              <a:rPr lang="en-US" b="1" dirty="0" err="1" smtClean="0">
                <a:solidFill>
                  <a:srgbClr val="000000"/>
                </a:solidFill>
              </a:rPr>
              <a:t>Hh</a:t>
            </a:r>
            <a:endParaRPr lang="en-US" b="1" dirty="0" smtClean="0">
              <a:solidFill>
                <a:srgbClr val="000000"/>
              </a:solidFill>
            </a:endParaRPr>
          </a:p>
          <a:p>
            <a:pPr lvl="1" eaLnBrk="1" hangingPunct="1"/>
            <a:r>
              <a:rPr lang="en-US" b="1" dirty="0" err="1" smtClean="0">
                <a:solidFill>
                  <a:srgbClr val="000000"/>
                </a:solidFill>
              </a:rPr>
              <a:t>Qq</a:t>
            </a:r>
            <a:endParaRPr lang="en-US" b="1" dirty="0" smtClean="0">
              <a:solidFill>
                <a:srgbClr val="000000"/>
              </a:solidFill>
            </a:endParaRPr>
          </a:p>
          <a:p>
            <a:pPr lvl="1" eaLnBrk="1" hangingPunct="1"/>
            <a:r>
              <a:rPr lang="en-US" b="1" dirty="0" err="1" smtClean="0">
                <a:solidFill>
                  <a:srgbClr val="000000"/>
                </a:solidFill>
              </a:rPr>
              <a:t>Rr</a:t>
            </a:r>
            <a:endParaRPr lang="en-US" b="1" dirty="0" smtClean="0">
              <a:solidFill>
                <a:srgbClr val="000000"/>
              </a:solidFill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81599"/>
          </a:xfrm>
        </p:spPr>
        <p:txBody>
          <a:bodyPr>
            <a:noAutofit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sz="3200" b="1" u="sng" dirty="0">
                <a:solidFill>
                  <a:srgbClr val="000000"/>
                </a:solidFill>
              </a:rPr>
              <a:t>The genes that an organism </a:t>
            </a:r>
            <a:r>
              <a:rPr lang="en-US" sz="3200" b="1" u="sng" dirty="0" smtClean="0">
                <a:solidFill>
                  <a:srgbClr val="000000"/>
                </a:solidFill>
              </a:rPr>
              <a:t>has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	(</a:t>
            </a:r>
            <a:r>
              <a:rPr lang="en-US" b="1" u="sng" dirty="0" smtClean="0">
                <a:solidFill>
                  <a:srgbClr val="000000"/>
                </a:solidFill>
              </a:rPr>
              <a:t>G</a:t>
            </a:r>
            <a:r>
              <a:rPr lang="en-US" b="1" dirty="0" smtClean="0">
                <a:solidFill>
                  <a:srgbClr val="000000"/>
                </a:solidFill>
              </a:rPr>
              <a:t>enotype = </a:t>
            </a:r>
            <a:r>
              <a:rPr lang="en-US" b="1" u="sng" dirty="0" smtClean="0">
                <a:solidFill>
                  <a:srgbClr val="000000"/>
                </a:solidFill>
              </a:rPr>
              <a:t>G</a:t>
            </a:r>
            <a:r>
              <a:rPr lang="en-US" b="1" dirty="0" smtClean="0">
                <a:solidFill>
                  <a:srgbClr val="000000"/>
                </a:solidFill>
              </a:rPr>
              <a:t>enes)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000000"/>
                </a:solidFill>
              </a:rPr>
              <a:t>Represented by letters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en-US" sz="1200" b="1" dirty="0" smtClean="0">
              <a:solidFill>
                <a:srgbClr val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u="sng" dirty="0" smtClean="0">
                <a:solidFill>
                  <a:srgbClr val="000000"/>
                </a:solidFill>
              </a:rPr>
              <a:t>Examples:</a:t>
            </a:r>
          </a:p>
          <a:p>
            <a:pPr lvl="1" eaLnBrk="1" fontAlgn="auto" hangingPunct="1"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err="1" smtClean="0">
                <a:solidFill>
                  <a:srgbClr val="000000"/>
                </a:solidFill>
              </a:rPr>
              <a:t>Hh</a:t>
            </a:r>
            <a:endParaRPr lang="en-US" sz="3200" dirty="0" smtClean="0">
              <a:solidFill>
                <a:srgbClr val="000000"/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BB</a:t>
            </a:r>
          </a:p>
          <a:p>
            <a:pPr lvl="1" eaLnBrk="1" fontAlgn="auto" hangingPunct="1"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err="1" smtClean="0">
                <a:solidFill>
                  <a:srgbClr val="000000"/>
                </a:solidFill>
              </a:rPr>
              <a:t>tt</a:t>
            </a:r>
            <a:endParaRPr lang="en-US" sz="3200" dirty="0" smtClean="0">
              <a:solidFill>
                <a:srgbClr val="000000"/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 2"/>
              <a:buChar char=""/>
              <a:defRPr/>
            </a:pPr>
            <a:r>
              <a:rPr lang="en-US" sz="3200" dirty="0" err="1" smtClean="0">
                <a:solidFill>
                  <a:srgbClr val="000000"/>
                </a:solidFill>
              </a:rPr>
              <a:t>Qq</a:t>
            </a:r>
            <a:endParaRPr lang="en-US" sz="3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2730</TotalTime>
  <Words>760</Words>
  <Application>Microsoft Macintosh PowerPoint</Application>
  <PresentationFormat>On-screen Show (4:3)</PresentationFormat>
  <Paragraphs>191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Trek</vt:lpstr>
      <vt:lpstr>Genotype vs. Phenotype</vt:lpstr>
      <vt:lpstr>Learning target</vt:lpstr>
      <vt:lpstr>GENE &amp; trait</vt:lpstr>
      <vt:lpstr>allele</vt:lpstr>
      <vt:lpstr>Dominant</vt:lpstr>
      <vt:lpstr>Recessive</vt:lpstr>
      <vt:lpstr>Homozygous</vt:lpstr>
      <vt:lpstr>heterozygous</vt:lpstr>
      <vt:lpstr>Genotype</vt:lpstr>
      <vt:lpstr>Phenotype</vt:lpstr>
      <vt:lpstr>EXAMPLES/PRACTICE</vt:lpstr>
      <vt:lpstr>Eye Color</vt:lpstr>
      <vt:lpstr>Brown is dominant to blue</vt:lpstr>
      <vt:lpstr>Brad Pitt</vt:lpstr>
      <vt:lpstr>Brad Pitt</vt:lpstr>
      <vt:lpstr>Justin Bieber</vt:lpstr>
      <vt:lpstr>Justin Bieber</vt:lpstr>
      <vt:lpstr>Hairline</vt:lpstr>
      <vt:lpstr>Widow’s peak is dominant to Straight hairline</vt:lpstr>
      <vt:lpstr>John Travolta</vt:lpstr>
      <vt:lpstr>John Travolta</vt:lpstr>
      <vt:lpstr>LeBron James</vt:lpstr>
      <vt:lpstr>LeBron James</vt:lpstr>
      <vt:lpstr>Skin</vt:lpstr>
      <vt:lpstr>Freckles are dominant to no freckles</vt:lpstr>
      <vt:lpstr>Jennifer Lopez</vt:lpstr>
      <vt:lpstr>Jennifer Lopez</vt:lpstr>
      <vt:lpstr>Lindsay Lohan</vt:lpstr>
      <vt:lpstr>Lindsay Lohan</vt:lpstr>
      <vt:lpstr>Digits (fingers and toes)</vt:lpstr>
      <vt:lpstr>Polydactyly is dominant to 5 digits</vt:lpstr>
      <vt:lpstr>“normal” 5 digits</vt:lpstr>
      <vt:lpstr>“normal” 5 digits</vt:lpstr>
      <vt:lpstr>Polydactyly (extra digits)</vt:lpstr>
      <vt:lpstr>Polydactyly (extra digits)</vt:lpstr>
      <vt:lpstr>More Practice</vt:lpstr>
      <vt:lpstr>Albinism (recessive)</vt:lpstr>
      <vt:lpstr>Rihanna</vt:lpstr>
      <vt:lpstr>Rihanna</vt:lpstr>
      <vt:lpstr>Lady Gaga</vt:lpstr>
      <vt:lpstr>Lady Gaga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Genotype vs Phenotype</dc:title>
  <dc:creator>Corey Leet</dc:creator>
  <cp:lastModifiedBy>User</cp:lastModifiedBy>
  <cp:revision>71</cp:revision>
  <cp:lastPrinted>2013-01-09T22:01:15Z</cp:lastPrinted>
  <dcterms:created xsi:type="dcterms:W3CDTF">2011-04-30T23:44:35Z</dcterms:created>
  <dcterms:modified xsi:type="dcterms:W3CDTF">2014-01-17T17:06:17Z</dcterms:modified>
</cp:coreProperties>
</file>